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3" r:id="rId6"/>
    <p:sldId id="266" r:id="rId7"/>
    <p:sldId id="260" r:id="rId8"/>
    <p:sldId id="261" r:id="rId9"/>
    <p:sldId id="267"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B3715C-3B09-48AD-B9E0-87F77116BAAB}"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403095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3715C-3B09-48AD-B9E0-87F77116BAAB}"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1806447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3715C-3B09-48AD-B9E0-87F77116BAAB}"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3982643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B3715C-3B09-48AD-B9E0-87F77116BAAB}"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400546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B3715C-3B09-48AD-B9E0-87F77116BAAB}"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305681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B3715C-3B09-48AD-B9E0-87F77116BAAB}"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86884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B3715C-3B09-48AD-B9E0-87F77116BAAB}"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717544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B3715C-3B09-48AD-B9E0-87F77116BAAB}"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196632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3715C-3B09-48AD-B9E0-87F77116BAAB}"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189583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3715C-3B09-48AD-B9E0-87F77116BAAB}"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393765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3715C-3B09-48AD-B9E0-87F77116BAAB}"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CD0E7-DE2E-4AF1-8D3F-72D0AFF02EC9}" type="slidenum">
              <a:rPr lang="en-US" smtClean="0"/>
              <a:t>‹#›</a:t>
            </a:fld>
            <a:endParaRPr lang="en-US"/>
          </a:p>
        </p:txBody>
      </p:sp>
    </p:spTree>
    <p:extLst>
      <p:ext uri="{BB962C8B-B14F-4D97-AF65-F5344CB8AC3E}">
        <p14:creationId xmlns:p14="http://schemas.microsoft.com/office/powerpoint/2010/main" val="33339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3715C-3B09-48AD-B9E0-87F77116BAAB}" type="datetimeFigureOut">
              <a:rPr lang="en-US" smtClean="0"/>
              <a:t>1/28/2015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CD0E7-DE2E-4AF1-8D3F-72D0AFF02EC9}" type="slidenum">
              <a:rPr lang="en-US" smtClean="0"/>
              <a:t>‹#›</a:t>
            </a:fld>
            <a:endParaRPr lang="en-US"/>
          </a:p>
        </p:txBody>
      </p:sp>
    </p:spTree>
    <p:extLst>
      <p:ext uri="{BB962C8B-B14F-4D97-AF65-F5344CB8AC3E}">
        <p14:creationId xmlns:p14="http://schemas.microsoft.com/office/powerpoint/2010/main" val="304842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yN3v3WoaR_Y"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192000" cy="6858000"/>
          </a:xfrm>
          <a:prstGeom prst="rect">
            <a:avLst/>
          </a:prstGeom>
        </p:spPr>
      </p:pic>
      <p:sp>
        <p:nvSpPr>
          <p:cNvPr id="2" name="Title 1"/>
          <p:cNvSpPr>
            <a:spLocks noGrp="1"/>
          </p:cNvSpPr>
          <p:nvPr>
            <p:ph type="ctrTitle"/>
          </p:nvPr>
        </p:nvSpPr>
        <p:spPr>
          <a:xfrm>
            <a:off x="1524000" y="1122362"/>
            <a:ext cx="9144000" cy="2479675"/>
          </a:xfrm>
        </p:spPr>
        <p:txBody>
          <a:bodyPr/>
          <a:lstStyle/>
          <a:p>
            <a:r>
              <a:rPr lang="en-US" dirty="0" smtClean="0">
                <a:solidFill>
                  <a:schemeClr val="bg1"/>
                </a:solidFill>
              </a:rPr>
              <a:t>Pablo Neruda &amp; Love </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By Taylor </a:t>
            </a:r>
            <a:r>
              <a:rPr lang="en-US" dirty="0" err="1" smtClean="0">
                <a:solidFill>
                  <a:schemeClr val="bg1"/>
                </a:solidFill>
              </a:rPr>
              <a:t>Sadhi</a:t>
            </a:r>
            <a:r>
              <a:rPr lang="en-US" dirty="0" smtClean="0">
                <a:solidFill>
                  <a:schemeClr val="bg1"/>
                </a:solidFill>
              </a:rPr>
              <a:t> &amp; </a:t>
            </a:r>
            <a:r>
              <a:rPr lang="en-US" dirty="0" err="1" smtClean="0">
                <a:solidFill>
                  <a:schemeClr val="bg1"/>
                </a:solidFill>
              </a:rPr>
              <a:t>Kerbyn</a:t>
            </a:r>
            <a:r>
              <a:rPr lang="en-US" dirty="0" smtClean="0">
                <a:solidFill>
                  <a:schemeClr val="bg1"/>
                </a:solidFill>
              </a:rPr>
              <a:t> Gauthier</a:t>
            </a:r>
            <a:endParaRPr lang="en-US" dirty="0">
              <a:solidFill>
                <a:schemeClr val="bg1"/>
              </a:solidFill>
            </a:endParaRPr>
          </a:p>
        </p:txBody>
      </p:sp>
    </p:spTree>
    <p:extLst>
      <p:ext uri="{BB962C8B-B14F-4D97-AF65-F5344CB8AC3E}">
        <p14:creationId xmlns:p14="http://schemas.microsoft.com/office/powerpoint/2010/main" val="1623948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With your understanding new understanding of Pablo Neruda’s love life do you believe that it greatly influenced his works?</a:t>
            </a:r>
          </a:p>
          <a:p>
            <a:endParaRPr lang="en-US" dirty="0"/>
          </a:p>
          <a:p>
            <a:r>
              <a:rPr lang="en-US" dirty="0" smtClean="0"/>
              <a:t>Do you think Pablo Neruda’s works would be completely centered by his love life or is it influenced by other things?</a:t>
            </a:r>
            <a:endParaRPr lang="en-US" dirty="0"/>
          </a:p>
        </p:txBody>
      </p:sp>
    </p:spTree>
    <p:extLst>
      <p:ext uri="{BB962C8B-B14F-4D97-AF65-F5344CB8AC3E}">
        <p14:creationId xmlns:p14="http://schemas.microsoft.com/office/powerpoint/2010/main" val="108345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s.trinity.edu/~cquinn1/images/burnt%20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spc="600" dirty="0" smtClean="0">
                <a:latin typeface="AR BERKLEY" panose="02000000000000000000" pitchFamily="2" charset="0"/>
              </a:rPr>
              <a:t>Love</a:t>
            </a:r>
            <a:endParaRPr lang="en-US" spc="600" dirty="0">
              <a:latin typeface="AR BERKLEY" panose="02000000000000000000" pitchFamily="2" charset="0"/>
            </a:endParaRPr>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Pablo Neruda wrote in a variety of styles, including and erotically charged love poems such as the ones in his collection Twenty Love Poems and a Song of Despair (1924).</a:t>
            </a:r>
          </a:p>
          <a:p>
            <a:endParaRPr lang="en-US" dirty="0"/>
          </a:p>
          <a:p>
            <a:r>
              <a:rPr lang="en-US" dirty="0" smtClean="0"/>
              <a:t> He often wrote in green ink, which was his personal symbol for desire and hope</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386568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cs.trinity.edu/~cquinn1/images/burnt%20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dirty="0" smtClean="0">
                <a:latin typeface="AR BERKLEY" panose="02000000000000000000" pitchFamily="2" charset="0"/>
              </a:rPr>
              <a:t>Start of his Love Life</a:t>
            </a:r>
            <a:endParaRPr lang="en-US" dirty="0">
              <a:latin typeface="AR BERKLEY" panose="02000000000000000000" pitchFamily="2" charset="0"/>
            </a:endParaRPr>
          </a:p>
        </p:txBody>
      </p:sp>
      <p:sp>
        <p:nvSpPr>
          <p:cNvPr id="3" name="Content Placeholder 2"/>
          <p:cNvSpPr>
            <a:spLocks noGrp="1"/>
          </p:cNvSpPr>
          <p:nvPr>
            <p:ph idx="1"/>
          </p:nvPr>
        </p:nvSpPr>
        <p:spPr/>
        <p:txBody>
          <a:bodyPr>
            <a:normAutofit/>
          </a:bodyPr>
          <a:lstStyle/>
          <a:p>
            <a:r>
              <a:rPr lang="en-US" dirty="0" smtClean="0"/>
              <a:t>In Java he married his first wife, a Dutch bank employee named </a:t>
            </a:r>
            <a:r>
              <a:rPr lang="en-US" dirty="0" err="1" smtClean="0"/>
              <a:t>Maryka</a:t>
            </a:r>
            <a:r>
              <a:rPr lang="en-US" dirty="0" smtClean="0"/>
              <a:t> </a:t>
            </a:r>
            <a:r>
              <a:rPr lang="en-US" dirty="0" err="1" smtClean="0"/>
              <a:t>Antonieta</a:t>
            </a:r>
            <a:r>
              <a:rPr lang="en-US" dirty="0" smtClean="0"/>
              <a:t> </a:t>
            </a:r>
            <a:r>
              <a:rPr lang="en-US" dirty="0" err="1" smtClean="0"/>
              <a:t>Hagenaar</a:t>
            </a:r>
            <a:r>
              <a:rPr lang="en-US" dirty="0" smtClean="0"/>
              <a:t> </a:t>
            </a:r>
            <a:r>
              <a:rPr lang="en-US" dirty="0" err="1" smtClean="0"/>
              <a:t>Vogelzang</a:t>
            </a:r>
            <a:r>
              <a:rPr lang="en-US" dirty="0" smtClean="0"/>
              <a:t>.</a:t>
            </a:r>
            <a:endParaRPr lang="en-US" dirty="0"/>
          </a:p>
          <a:p>
            <a:r>
              <a:rPr lang="en-US" dirty="0"/>
              <a:t>W</a:t>
            </a:r>
            <a:r>
              <a:rPr lang="en-US" dirty="0" smtClean="0"/>
              <a:t>hile their daughter was sick, Neruda slowly became separated from his wife and began a relationship with Delia del </a:t>
            </a:r>
            <a:r>
              <a:rPr lang="en-US" dirty="0" err="1" smtClean="0"/>
              <a:t>Carril</a:t>
            </a:r>
            <a:r>
              <a:rPr lang="en-US" dirty="0" smtClean="0"/>
              <a:t>, an Argentine women.</a:t>
            </a:r>
          </a:p>
          <a:p>
            <a:r>
              <a:rPr lang="en-US" dirty="0" smtClean="0"/>
              <a:t>His first marriage broke down and the couple divorced in 1936. His ex-wife moved to Monte Carlo and then to the Netherlands with their only child, and he never saw either of them again. After leaving his wife, Neruda lived with Delia del </a:t>
            </a:r>
            <a:r>
              <a:rPr lang="en-US" dirty="0" err="1" smtClean="0"/>
              <a:t>Carril</a:t>
            </a:r>
            <a:r>
              <a:rPr lang="en-US" dirty="0" smtClean="0"/>
              <a:t> in France.</a:t>
            </a:r>
          </a:p>
        </p:txBody>
      </p:sp>
    </p:spTree>
    <p:extLst>
      <p:ext uri="{BB962C8B-B14F-4D97-AF65-F5344CB8AC3E}">
        <p14:creationId xmlns:p14="http://schemas.microsoft.com/office/powerpoint/2010/main" val="3916096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s.trinity.edu/~cquinn1/images/burnt%20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dirty="0" smtClean="0">
                <a:latin typeface="AR BERKLEY" panose="02000000000000000000" pitchFamily="2" charset="0"/>
              </a:rPr>
              <a:t>Love Life</a:t>
            </a:r>
            <a:endParaRPr lang="en-US" dirty="0">
              <a:latin typeface="AR BERKLEY" panose="02000000000000000000" pitchFamily="2" charset="0"/>
            </a:endParaRPr>
          </a:p>
        </p:txBody>
      </p:sp>
      <p:sp>
        <p:nvSpPr>
          <p:cNvPr id="3" name="Content Placeholder 2"/>
          <p:cNvSpPr>
            <a:spLocks noGrp="1"/>
          </p:cNvSpPr>
          <p:nvPr>
            <p:ph idx="1"/>
          </p:nvPr>
        </p:nvSpPr>
        <p:spPr/>
        <p:txBody>
          <a:bodyPr>
            <a:normAutofit lnSpcReduction="10000"/>
          </a:bodyPr>
          <a:lstStyle/>
          <a:p>
            <a:r>
              <a:rPr lang="en-US" dirty="0" smtClean="0"/>
              <a:t>When he was in Mexico City,, he married del </a:t>
            </a:r>
            <a:r>
              <a:rPr lang="en-US" dirty="0" err="1" smtClean="0"/>
              <a:t>Carril</a:t>
            </a:r>
            <a:r>
              <a:rPr lang="en-US" dirty="0" smtClean="0"/>
              <a:t>, and learned that his daughter </a:t>
            </a:r>
            <a:r>
              <a:rPr lang="en-US" dirty="0" err="1" smtClean="0"/>
              <a:t>Malva</a:t>
            </a:r>
            <a:r>
              <a:rPr lang="en-US" dirty="0" smtClean="0"/>
              <a:t> had died, aged eight, in the Nazi-occupied Netherlands.</a:t>
            </a:r>
          </a:p>
          <a:p>
            <a:r>
              <a:rPr lang="en-US" dirty="0" smtClean="0"/>
              <a:t>This was a Bonnie &amp; Clyde relationship, while she didn’t commit any crime he was exiled, they always found themselves hiding from the feds smuggling from house to house in their hometown of Chile. They later split pathways.</a:t>
            </a:r>
          </a:p>
          <a:p>
            <a:r>
              <a:rPr lang="en-US" dirty="0" smtClean="0"/>
              <a:t>When he was visiting other countries, he became sick and met</a:t>
            </a:r>
            <a:r>
              <a:rPr lang="en-US" dirty="0" smtClean="0"/>
              <a:t> Chilean singer named Matilde </a:t>
            </a:r>
            <a:r>
              <a:rPr lang="en-US" dirty="0" err="1" smtClean="0"/>
              <a:t>Urrutia</a:t>
            </a:r>
            <a:r>
              <a:rPr lang="en-US" dirty="0" smtClean="0"/>
              <a:t> who was hired to care for him and they began an affair that would, years later, culminate in marriage.</a:t>
            </a:r>
            <a:endParaRPr lang="en-US" dirty="0"/>
          </a:p>
        </p:txBody>
      </p:sp>
    </p:spTree>
    <p:extLst>
      <p:ext uri="{BB962C8B-B14F-4D97-AF65-F5344CB8AC3E}">
        <p14:creationId xmlns:p14="http://schemas.microsoft.com/office/powerpoint/2010/main" val="2612032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cs.trinity.edu/~cquinn1/images/burnt%20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dirty="0" smtClean="0">
                <a:latin typeface="AR BERKLEY" panose="02000000000000000000" pitchFamily="2" charset="0"/>
              </a:rPr>
              <a:t>Love Life </a:t>
            </a:r>
            <a:endParaRPr lang="en-US" dirty="0">
              <a:latin typeface="AR BERKLEY" panose="02000000000000000000" pitchFamily="2" charset="0"/>
            </a:endParaRPr>
          </a:p>
        </p:txBody>
      </p:sp>
      <p:sp>
        <p:nvSpPr>
          <p:cNvPr id="3" name="Content Placeholder 2"/>
          <p:cNvSpPr>
            <a:spLocks noGrp="1"/>
          </p:cNvSpPr>
          <p:nvPr>
            <p:ph idx="1"/>
          </p:nvPr>
        </p:nvSpPr>
        <p:spPr/>
        <p:txBody>
          <a:bodyPr>
            <a:normAutofit/>
          </a:bodyPr>
          <a:lstStyle/>
          <a:p>
            <a:endParaRPr lang="en-US" dirty="0" smtClean="0"/>
          </a:p>
          <a:p>
            <a:r>
              <a:rPr lang="en-US" dirty="0" smtClean="0"/>
              <a:t>During his exile, </a:t>
            </a:r>
            <a:r>
              <a:rPr lang="en-US" dirty="0" err="1" smtClean="0"/>
              <a:t>Urrutia</a:t>
            </a:r>
            <a:r>
              <a:rPr lang="en-US" dirty="0" smtClean="0"/>
              <a:t> would travel from country to country shadowing him and they would arrange meetings whenever they could. </a:t>
            </a:r>
          </a:p>
          <a:p>
            <a:endParaRPr lang="en-US" dirty="0"/>
          </a:p>
          <a:p>
            <a:endParaRPr lang="en-US" dirty="0" smtClean="0"/>
          </a:p>
          <a:p>
            <a:r>
              <a:rPr lang="en-US" dirty="0" smtClean="0"/>
              <a:t>He returned to Chile and was reunited with his second wife, however their marriage was crumbling, she then realized of the affair with </a:t>
            </a:r>
            <a:r>
              <a:rPr lang="en-US" dirty="0" err="1" smtClean="0"/>
              <a:t>Urrutia</a:t>
            </a:r>
            <a:r>
              <a:rPr lang="en-US" dirty="0" smtClean="0"/>
              <a:t>.</a:t>
            </a:r>
          </a:p>
        </p:txBody>
      </p:sp>
    </p:spTree>
    <p:extLst>
      <p:ext uri="{BB962C8B-B14F-4D97-AF65-F5344CB8AC3E}">
        <p14:creationId xmlns:p14="http://schemas.microsoft.com/office/powerpoint/2010/main" val="327381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2000" cy="6857999"/>
          </a:xfrm>
          <a:prstGeom prst="rect">
            <a:avLst/>
          </a:prstGeom>
        </p:spPr>
      </p:pic>
      <p:sp>
        <p:nvSpPr>
          <p:cNvPr id="2" name="Title 1"/>
          <p:cNvSpPr>
            <a:spLocks noGrp="1"/>
          </p:cNvSpPr>
          <p:nvPr>
            <p:ph type="title"/>
          </p:nvPr>
        </p:nvSpPr>
        <p:spPr/>
        <p:txBody>
          <a:bodyPr/>
          <a:lstStyle/>
          <a:p>
            <a:pPr algn="ctr"/>
            <a:r>
              <a:rPr lang="en-US" dirty="0" smtClean="0">
                <a:latin typeface="AR BERKLEY" panose="02000000000000000000" pitchFamily="2" charset="0"/>
              </a:rPr>
              <a:t>His Most Influential Love Affair</a:t>
            </a:r>
            <a:endParaRPr lang="en-US" dirty="0">
              <a:latin typeface="AR BERKLEY" panose="02000000000000000000" pitchFamily="2" charset="0"/>
            </a:endParaRPr>
          </a:p>
        </p:txBody>
      </p:sp>
      <p:sp>
        <p:nvSpPr>
          <p:cNvPr id="3" name="Content Placeholder 2"/>
          <p:cNvSpPr>
            <a:spLocks noGrp="1"/>
          </p:cNvSpPr>
          <p:nvPr>
            <p:ph idx="1"/>
          </p:nvPr>
        </p:nvSpPr>
        <p:spPr/>
        <p:txBody>
          <a:bodyPr/>
          <a:lstStyle/>
          <a:p>
            <a:r>
              <a:rPr lang="en-US" b="1" dirty="0" smtClean="0">
                <a:effectLst>
                  <a:outerShdw blurRad="38100" dist="38100" dir="2700000" algn="tl">
                    <a:srgbClr val="000000">
                      <a:alpha val="43137"/>
                    </a:srgbClr>
                  </a:outerShdw>
                </a:effectLst>
              </a:rPr>
              <a:t>Matilde </a:t>
            </a:r>
            <a:r>
              <a:rPr lang="en-US" b="1" dirty="0" err="1" smtClean="0">
                <a:effectLst>
                  <a:outerShdw blurRad="38100" dist="38100" dir="2700000" algn="tl">
                    <a:srgbClr val="000000">
                      <a:alpha val="43137"/>
                    </a:srgbClr>
                  </a:outerShdw>
                </a:effectLst>
              </a:rPr>
              <a:t>Urrutia</a:t>
            </a:r>
            <a:r>
              <a:rPr lang="en-US" b="1" dirty="0" smtClean="0">
                <a:effectLst>
                  <a:outerShdw blurRad="38100" dist="38100" dir="2700000" algn="tl">
                    <a:srgbClr val="000000">
                      <a:alpha val="43137"/>
                    </a:srgbClr>
                  </a:outerShdw>
                </a:effectLst>
              </a:rPr>
              <a:t> was poet Pablo Neruda's lover, muse, wife, and widow. The Nobel-laureate Chilean wrote The Captain's Verses and One Hundred Love Sonnets—two of the most celebrated volumes of love lyrics in modern Spanish letters—for her. </a:t>
            </a:r>
          </a:p>
          <a:p>
            <a:endParaRPr lang="en-US" dirty="0"/>
          </a:p>
        </p:txBody>
      </p:sp>
    </p:spTree>
    <p:extLst>
      <p:ext uri="{BB962C8B-B14F-4D97-AF65-F5344CB8AC3E}">
        <p14:creationId xmlns:p14="http://schemas.microsoft.com/office/powerpoint/2010/main" val="3001105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cs.trinity.edu/~cquinn1/images/burnt%20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dirty="0" smtClean="0">
                <a:latin typeface="AR BERKLEY" panose="02000000000000000000" pitchFamily="2" charset="0"/>
              </a:rPr>
              <a:t>Some Of His Love Quotes</a:t>
            </a:r>
            <a:endParaRPr lang="en-US" dirty="0">
              <a:latin typeface="AR BERKLEY" panose="02000000000000000000" pitchFamily="2" charset="0"/>
            </a:endParaRPr>
          </a:p>
        </p:txBody>
      </p:sp>
      <p:sp>
        <p:nvSpPr>
          <p:cNvPr id="3" name="Content Placeholder 2"/>
          <p:cNvSpPr>
            <a:spLocks noGrp="1"/>
          </p:cNvSpPr>
          <p:nvPr>
            <p:ph idx="1"/>
          </p:nvPr>
        </p:nvSpPr>
        <p:spPr/>
        <p:txBody>
          <a:bodyPr>
            <a:normAutofit/>
          </a:bodyPr>
          <a:lstStyle/>
          <a:p>
            <a:r>
              <a:rPr lang="en-US" dirty="0" smtClean="0"/>
              <a:t>“I love you without knowing how, or when, or from where. I love you simply, without problems or pride: I love you in this way because I do not know any other way of loving but this, in which there is no I or you, so intimate that your hand upon my chest is my hand, so intimate that when I fall asleep your eyes close.” </a:t>
            </a:r>
          </a:p>
          <a:p>
            <a:r>
              <a:rPr lang="en-US" dirty="0" smtClean="0"/>
              <a:t>“I love you as certain dark things are to be loved, in secret, between the shadow and the soul.”</a:t>
            </a:r>
          </a:p>
          <a:p>
            <a:r>
              <a:rPr lang="en-US" dirty="0" smtClean="0"/>
              <a:t>“Love is so short, forgetting is so long.” </a:t>
            </a:r>
            <a:endParaRPr lang="en-US" dirty="0"/>
          </a:p>
        </p:txBody>
      </p:sp>
    </p:spTree>
    <p:extLst>
      <p:ext uri="{BB962C8B-B14F-4D97-AF65-F5344CB8AC3E}">
        <p14:creationId xmlns:p14="http://schemas.microsoft.com/office/powerpoint/2010/main" val="4123975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cs.trinity.edu/~cquinn1/images/burnt%20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20 Love poems &amp; a Song of Despair</a:t>
            </a:r>
            <a:endParaRPr lang="en-US" dirty="0"/>
          </a:p>
        </p:txBody>
      </p:sp>
      <p:sp>
        <p:nvSpPr>
          <p:cNvPr id="3" name="Content Placeholder 2"/>
          <p:cNvSpPr>
            <a:spLocks noGrp="1"/>
          </p:cNvSpPr>
          <p:nvPr>
            <p:ph idx="1"/>
          </p:nvPr>
        </p:nvSpPr>
        <p:spPr/>
        <p:txBody>
          <a:bodyPr>
            <a:normAutofit fontScale="25000" lnSpcReduction="20000"/>
          </a:bodyPr>
          <a:lstStyle/>
          <a:p>
            <a:r>
              <a:rPr lang="en-US" sz="9600" dirty="0" smtClean="0">
                <a:hlinkClick r:id="rId3"/>
              </a:rPr>
              <a:t>https://www.youtube.com/watch?v=yN3v3WoaR_Y</a:t>
            </a:r>
            <a:endParaRPr lang="en-US" sz="9600" dirty="0" smtClean="0"/>
          </a:p>
          <a:p>
            <a:endParaRPr lang="en-US" dirty="0"/>
          </a:p>
          <a:p>
            <a:r>
              <a:rPr lang="en-US" sz="6200" spc="300" dirty="0" smtClean="0"/>
              <a:t>Tonight I can write the saddest lines.</a:t>
            </a:r>
          </a:p>
          <a:p>
            <a:endParaRPr lang="en-US" sz="6200" spc="300" dirty="0" smtClean="0"/>
          </a:p>
          <a:p>
            <a:r>
              <a:rPr lang="en-US" sz="6200" spc="300" dirty="0" smtClean="0"/>
              <a:t>Write, for </a:t>
            </a:r>
            <a:r>
              <a:rPr lang="en-US" sz="6200" spc="300" dirty="0" err="1" smtClean="0"/>
              <a:t>example,'The</a:t>
            </a:r>
            <a:r>
              <a:rPr lang="en-US" sz="6200" spc="300" dirty="0" smtClean="0"/>
              <a:t> night is shattered</a:t>
            </a:r>
          </a:p>
          <a:p>
            <a:r>
              <a:rPr lang="en-US" sz="6200" spc="300" dirty="0" smtClean="0"/>
              <a:t>and the blue stars shiver in the distance.'</a:t>
            </a:r>
          </a:p>
          <a:p>
            <a:endParaRPr lang="en-US" sz="6200" spc="300" dirty="0" smtClean="0"/>
          </a:p>
          <a:p>
            <a:r>
              <a:rPr lang="en-US" sz="6200" spc="300" dirty="0" smtClean="0"/>
              <a:t>The night wind revolves in the sky and sings.</a:t>
            </a:r>
          </a:p>
          <a:p>
            <a:endParaRPr lang="en-US" sz="6200" spc="300" dirty="0" smtClean="0"/>
          </a:p>
          <a:p>
            <a:r>
              <a:rPr lang="en-US" sz="6200" spc="300" dirty="0" smtClean="0"/>
              <a:t>Tonight I can write the saddest lines.</a:t>
            </a:r>
          </a:p>
          <a:p>
            <a:r>
              <a:rPr lang="en-US" sz="6200" spc="300" dirty="0" smtClean="0"/>
              <a:t>I loved her, and sometimes she loved me too.</a:t>
            </a:r>
          </a:p>
          <a:p>
            <a:endParaRPr lang="en-US" sz="6200" spc="300" dirty="0" smtClean="0"/>
          </a:p>
          <a:p>
            <a:r>
              <a:rPr lang="en-US" sz="6200" spc="300" dirty="0" smtClean="0"/>
              <a:t>Through nights like this one I held her in my arms</a:t>
            </a:r>
          </a:p>
          <a:p>
            <a:r>
              <a:rPr lang="en-US" sz="6200" spc="300" dirty="0" smtClean="0"/>
              <a:t>I kissed her again and again under the endless sky.</a:t>
            </a:r>
          </a:p>
          <a:p>
            <a:pPr marL="0" indent="0">
              <a:buNone/>
            </a:pPr>
            <a:r>
              <a:rPr lang="en-US" sz="6200" spc="300" dirty="0" smtClean="0"/>
              <a:t>.</a:t>
            </a:r>
          </a:p>
          <a:p>
            <a:endParaRPr lang="en-US" sz="6200" spc="300" dirty="0" smtClean="0"/>
          </a:p>
        </p:txBody>
      </p:sp>
    </p:spTree>
    <p:extLst>
      <p:ext uri="{BB962C8B-B14F-4D97-AF65-F5344CB8AC3E}">
        <p14:creationId xmlns:p14="http://schemas.microsoft.com/office/powerpoint/2010/main" val="343616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 Love Sonnets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Sonnet LXII (from “Evening” in 100 Love Sonnets)</a:t>
            </a:r>
          </a:p>
          <a:p>
            <a:endParaRPr lang="en-US" dirty="0" smtClean="0"/>
          </a:p>
          <a:p>
            <a:pPr marL="0" indent="0">
              <a:buNone/>
            </a:pPr>
            <a:r>
              <a:rPr lang="en-US" spc="300" dirty="0" smtClean="0"/>
              <a:t>Woe is me, woe is us, my dearest:</a:t>
            </a:r>
          </a:p>
          <a:p>
            <a:pPr marL="0" indent="0">
              <a:buNone/>
            </a:pPr>
            <a:r>
              <a:rPr lang="en-US" spc="300" dirty="0" smtClean="0"/>
              <a:t>we wanted only love, to love one another,</a:t>
            </a:r>
          </a:p>
          <a:p>
            <a:pPr marL="0" indent="0">
              <a:buNone/>
            </a:pPr>
            <a:r>
              <a:rPr lang="en-US" spc="300" dirty="0" smtClean="0"/>
              <a:t>but among so many </a:t>
            </a:r>
            <a:r>
              <a:rPr lang="en-US" spc="300" dirty="0" err="1" smtClean="0"/>
              <a:t>griefs</a:t>
            </a:r>
            <a:r>
              <a:rPr lang="en-US" spc="300" dirty="0" smtClean="0"/>
              <a:t> it was fated</a:t>
            </a:r>
          </a:p>
          <a:p>
            <a:pPr marL="0" indent="0">
              <a:buNone/>
            </a:pPr>
            <a:r>
              <a:rPr lang="en-US" spc="300" dirty="0" smtClean="0"/>
              <a:t>that only we two would be so hurt.</a:t>
            </a:r>
          </a:p>
          <a:p>
            <a:pPr marL="0" indent="0">
              <a:buNone/>
            </a:pPr>
            <a:r>
              <a:rPr lang="en-US" spc="300" dirty="0" smtClean="0"/>
              <a:t>We wanted the you and the me for ourselves,</a:t>
            </a:r>
          </a:p>
          <a:p>
            <a:pPr marL="0" indent="0">
              <a:buNone/>
            </a:pPr>
            <a:r>
              <a:rPr lang="en-US" spc="300" dirty="0" smtClean="0"/>
              <a:t>the you of a kiss, the me of a secret bread:</a:t>
            </a:r>
          </a:p>
          <a:p>
            <a:pPr marL="0" indent="0">
              <a:buNone/>
            </a:pPr>
            <a:r>
              <a:rPr lang="en-US" spc="300" dirty="0" smtClean="0"/>
              <a:t>and that’s how it was, infinitely simple,</a:t>
            </a:r>
          </a:p>
          <a:p>
            <a:pPr marL="0" indent="0">
              <a:buNone/>
            </a:pPr>
            <a:r>
              <a:rPr lang="en-US" spc="300" dirty="0" smtClean="0"/>
              <a:t>till hatred came in through the window.</a:t>
            </a:r>
          </a:p>
          <a:p>
            <a:pPr marL="0" indent="0">
              <a:buNone/>
            </a:pPr>
            <a:r>
              <a:rPr lang="en-US" spc="300" dirty="0" smtClean="0"/>
              <a:t>They hate, those who did not love our love,</a:t>
            </a:r>
          </a:p>
          <a:p>
            <a:pPr marL="0" indent="0">
              <a:buNone/>
            </a:pPr>
            <a:r>
              <a:rPr lang="en-US" spc="300" dirty="0" smtClean="0"/>
              <a:t>nor any other love: those people,</a:t>
            </a:r>
          </a:p>
          <a:p>
            <a:pPr marL="0" indent="0">
              <a:buNone/>
            </a:pPr>
            <a:r>
              <a:rPr lang="en-US" spc="300" dirty="0" smtClean="0"/>
              <a:t>wretched as chairs in an empty room–</a:t>
            </a:r>
          </a:p>
          <a:p>
            <a:pPr marL="0" indent="0">
              <a:buNone/>
            </a:pPr>
            <a:r>
              <a:rPr lang="en-US" spc="300" dirty="0" smtClean="0"/>
              <a:t>till they were tangled in ashes,</a:t>
            </a:r>
          </a:p>
          <a:p>
            <a:pPr marL="0" indent="0">
              <a:buNone/>
            </a:pPr>
            <a:r>
              <a:rPr lang="en-US" spc="300" dirty="0" smtClean="0"/>
              <a:t>till their ominous faces</a:t>
            </a:r>
          </a:p>
          <a:p>
            <a:pPr marL="0" indent="0">
              <a:buNone/>
            </a:pPr>
            <a:r>
              <a:rPr lang="en-US" spc="300" dirty="0" smtClean="0"/>
              <a:t>faded in the fading twilight.</a:t>
            </a:r>
            <a:endParaRPr lang="en-US" spc="300" dirty="0"/>
          </a:p>
        </p:txBody>
      </p:sp>
    </p:spTree>
    <p:extLst>
      <p:ext uri="{BB962C8B-B14F-4D97-AF65-F5344CB8AC3E}">
        <p14:creationId xmlns:p14="http://schemas.microsoft.com/office/powerpoint/2010/main" val="721803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755</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 BERKLEY</vt:lpstr>
      <vt:lpstr>Arial</vt:lpstr>
      <vt:lpstr>Calibri</vt:lpstr>
      <vt:lpstr>Calibri Light</vt:lpstr>
      <vt:lpstr>Office Theme</vt:lpstr>
      <vt:lpstr>Pablo Neruda &amp; Love </vt:lpstr>
      <vt:lpstr>Love</vt:lpstr>
      <vt:lpstr>Start of his Love Life</vt:lpstr>
      <vt:lpstr>Love Life</vt:lpstr>
      <vt:lpstr>Love Life </vt:lpstr>
      <vt:lpstr>His Most Influential Love Affair</vt:lpstr>
      <vt:lpstr>Some Of His Love Quotes</vt:lpstr>
      <vt:lpstr>20 Love poems &amp; a Song of Despair</vt:lpstr>
      <vt:lpstr>100 Love Sonnets</vt:lpstr>
      <vt:lpstr>Discussion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Pablo Neruda &amp; his Love Life</dc:title>
  <dc:creator>kim jones</dc:creator>
  <cp:lastModifiedBy>kim jones</cp:lastModifiedBy>
  <cp:revision>18</cp:revision>
  <dcterms:created xsi:type="dcterms:W3CDTF">2015-01-28T06:43:26Z</dcterms:created>
  <dcterms:modified xsi:type="dcterms:W3CDTF">2015-01-28T10:10:10Z</dcterms:modified>
</cp:coreProperties>
</file>